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4"/>
  </p:notesMasterIdLst>
  <p:sldIdLst>
    <p:sldId id="274" r:id="rId3"/>
    <p:sldId id="311" r:id="rId4"/>
    <p:sldId id="279" r:id="rId5"/>
    <p:sldId id="275" r:id="rId6"/>
    <p:sldId id="276" r:id="rId7"/>
    <p:sldId id="293" r:id="rId8"/>
    <p:sldId id="281" r:id="rId9"/>
    <p:sldId id="367" r:id="rId10"/>
    <p:sldId id="286" r:id="rId11"/>
    <p:sldId id="287" r:id="rId12"/>
    <p:sldId id="3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E8"/>
    <a:srgbClr val="323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90682" autoAdjust="0"/>
  </p:normalViewPr>
  <p:slideViewPr>
    <p:cSldViewPr>
      <p:cViewPr>
        <p:scale>
          <a:sx n="66" d="100"/>
          <a:sy n="66" d="100"/>
        </p:scale>
        <p:origin x="-12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F9B62-F5A7-4931-B2BC-3CF35BD48C84}" type="datetimeFigureOut">
              <a:rPr lang="en-US" smtClean="0"/>
              <a:pPr/>
              <a:t>16-01-2017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57C14-433C-4376-B51D-D23A4B55B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57C14-433C-4376-B51D-D23A4B55B1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A8E5C-CA70-4213-8BD4-6D5FFA47702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A8E5C-CA70-4213-8BD4-6D5FFA47702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Input can be token no or data range. PAO can click on hyperlink of token no to view the grievance. </a:t>
            </a:r>
          </a:p>
          <a:p>
            <a:pPr eaLnBrk="1" hangingPunct="1"/>
            <a:r>
              <a:rPr lang="en-US" smtClean="0"/>
              <a:t>Complete details of grievance along with resolution details (if resolved) will be shown.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A8E5C-CA70-4213-8BD4-6D5FFA47702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A231-1721-45D2-93A7-084BBE16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7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7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4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31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3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0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124200" cy="6096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295400"/>
            <a:ext cx="49530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124200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1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736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09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8229600" cy="4495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2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A231-1721-45D2-93A7-084BBE16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FFC000"/>
                </a:solidFill>
              </a:rPr>
              <a:t>Click to edit Master title style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FFC000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266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5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5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5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5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5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5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5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5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A231-1721-45D2-93A7-084BBE16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5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2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2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2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2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3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3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3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3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A231-1721-45D2-93A7-084BBE16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3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3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3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56302" y="3124201"/>
            <a:ext cx="3359098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F78009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NSDL e-Governance Infrastructure Limited</a:t>
            </a:r>
            <a:endParaRPr lang="en-US" sz="1200" b="1" dirty="0">
              <a:solidFill>
                <a:schemeClr val="accent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pic>
        <p:nvPicPr>
          <p:cNvPr id="14" name="Picture 13" descr="bottom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2438400"/>
            <a:ext cx="33528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2800" b="1" i="0" u="none">
                <a:solidFill>
                  <a:srgbClr val="631B0D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495800"/>
            <a:ext cx="3352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Name of Presenter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562600" y="4953000"/>
            <a:ext cx="3352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Designation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468839519.jpg"/>
          <p:cNvPicPr>
            <a:picLocks noChangeAspect="1"/>
          </p:cNvPicPr>
          <p:nvPr userDrawn="1"/>
        </p:nvPicPr>
        <p:blipFill>
          <a:blip r:embed="rId4" cstate="print"/>
          <a:srcRect l="34872" r="2564"/>
          <a:stretch>
            <a:fillRect/>
          </a:stretch>
        </p:blipFill>
        <p:spPr>
          <a:xfrm>
            <a:off x="0" y="1524000"/>
            <a:ext cx="4648200" cy="5257800"/>
          </a:xfrm>
          <a:prstGeom prst="flowChartDelay">
            <a:avLst/>
          </a:prstGeom>
          <a:solidFill>
            <a:schemeClr val="bg1"/>
          </a:solidFill>
          <a:ln w="63500" cap="rnd">
            <a:noFill/>
          </a:ln>
          <a:effectLst/>
        </p:spPr>
      </p:pic>
      <p:pic>
        <p:nvPicPr>
          <p:cNvPr id="18" name="Picture 1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pic>
        <p:nvPicPr>
          <p:cNvPr id="20" name="Picture 19" descr="bottom_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562600" y="5715000"/>
            <a:ext cx="3352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Date :  -  /  -  / 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4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56302" y="3124201"/>
            <a:ext cx="3359098" cy="8382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F78009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>
              <a:defRPr/>
            </a:pPr>
            <a:r>
              <a:rPr lang="en-US" sz="2400" b="1" dirty="0" smtClean="0">
                <a:solidFill>
                  <a:srgbClr val="8E0000">
                    <a:lumMod val="50000"/>
                  </a:srgbClr>
                </a:solidFill>
                <a:cs typeface="Helvetica" pitchFamily="34" charset="0"/>
              </a:rPr>
              <a:t>NSDL e-Governance Infrastructure Limited</a:t>
            </a:r>
            <a:endParaRPr lang="en-US" sz="1200" b="1" dirty="0">
              <a:solidFill>
                <a:srgbClr val="8E0000">
                  <a:lumMod val="50000"/>
                </a:srgbClr>
              </a:solidFill>
              <a:cs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pic>
        <p:nvPicPr>
          <p:cNvPr id="14" name="Picture 13" descr="bottom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2438400"/>
            <a:ext cx="3352800" cy="609600"/>
          </a:xfrm>
        </p:spPr>
        <p:txBody>
          <a:bodyPr>
            <a:normAutofit/>
          </a:bodyPr>
          <a:lstStyle>
            <a:lvl1pPr algn="r">
              <a:buNone/>
              <a:defRPr sz="2800" b="1" i="0" u="none">
                <a:solidFill>
                  <a:srgbClr val="631B0D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495800"/>
            <a:ext cx="3352800" cy="38100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Name of Presenter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562600" y="4953000"/>
            <a:ext cx="3352800" cy="38100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Designation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468839519.jpg"/>
          <p:cNvPicPr>
            <a:picLocks noChangeAspect="1"/>
          </p:cNvPicPr>
          <p:nvPr userDrawn="1"/>
        </p:nvPicPr>
        <p:blipFill>
          <a:blip r:embed="rId4" cstate="print"/>
          <a:srcRect l="34872" r="2564"/>
          <a:stretch>
            <a:fillRect/>
          </a:stretch>
        </p:blipFill>
        <p:spPr>
          <a:xfrm>
            <a:off x="0" y="1524000"/>
            <a:ext cx="4648200" cy="5257800"/>
          </a:xfrm>
          <a:prstGeom prst="flowChartDelay">
            <a:avLst/>
          </a:prstGeom>
          <a:solidFill>
            <a:schemeClr val="bg1"/>
          </a:solidFill>
          <a:ln w="63500" cap="rnd">
            <a:noFill/>
          </a:ln>
          <a:effectLst/>
        </p:spPr>
      </p:pic>
      <p:pic>
        <p:nvPicPr>
          <p:cNvPr id="18" name="Picture 1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pic>
        <p:nvPicPr>
          <p:cNvPr id="20" name="Picture 19" descr="bottom_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562600" y="5715000"/>
            <a:ext cx="3352800" cy="30480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Date :  -  /  -  / 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3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1009A231-1721-45D2-93A7-084BBE1660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6" descr="ppt template_cond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93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4237" y="6566356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Confidential. NSDL e-Gov Internal use only</a:t>
            </a:r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3965" y="121920"/>
            <a:ext cx="9130035" cy="669538"/>
            <a:chOff x="13965" y="121920"/>
            <a:chExt cx="9130035" cy="669538"/>
          </a:xfrm>
        </p:grpSpPr>
        <p:pic>
          <p:nvPicPr>
            <p:cNvPr id="10" name="Picture 9" descr="HEADER.png"/>
            <p:cNvPicPr>
              <a:picLocks noChangeAspect="1"/>
            </p:cNvPicPr>
            <p:nvPr userDrawn="1"/>
          </p:nvPicPr>
          <p:blipFill>
            <a:blip r:embed="rId37" cstate="print"/>
            <a:stretch>
              <a:fillRect/>
            </a:stretch>
          </p:blipFill>
          <p:spPr>
            <a:xfrm>
              <a:off x="13965" y="153421"/>
              <a:ext cx="8728359" cy="638037"/>
            </a:xfrm>
            <a:prstGeom prst="rect">
              <a:avLst/>
            </a:prstGeom>
          </p:spPr>
        </p:pic>
        <p:pic>
          <p:nvPicPr>
            <p:cNvPr id="11" name="Picture 10" descr="logo-2.png"/>
            <p:cNvPicPr>
              <a:picLocks noChangeAspect="1"/>
            </p:cNvPicPr>
            <p:nvPr userDrawn="1"/>
          </p:nvPicPr>
          <p:blipFill>
            <a:blip r:embed="rId38" cstate="print"/>
            <a:stretch>
              <a:fillRect/>
            </a:stretch>
          </p:blipFill>
          <p:spPr>
            <a:xfrm>
              <a:off x="6898106" y="121920"/>
              <a:ext cx="2245894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489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  <p:sldLayoutId id="2147483706" r:id="rId3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8200" y="1219200"/>
            <a:ext cx="4495800" cy="1066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Central Grievance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Management </a:t>
            </a:r>
            <a:r>
              <a:rPr lang="en-US" sz="2400" dirty="0">
                <a:latin typeface="Book Antiqua" panose="02040602050305030304" pitchFamily="18" charset="0"/>
              </a:rPr>
              <a:t>System (CGMS</a:t>
            </a:r>
            <a:r>
              <a:rPr lang="en-US" sz="2400" dirty="0" smtClean="0">
                <a:latin typeface="Book Antiqua" panose="02040602050305030304" pitchFamily="18" charset="0"/>
              </a:rPr>
              <a:t>)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562600" y="6172200"/>
            <a:ext cx="3352800" cy="304800"/>
          </a:xfrm>
        </p:spPr>
        <p:txBody>
          <a:bodyPr>
            <a:noAutofit/>
          </a:bodyPr>
          <a:lstStyle/>
          <a:p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581400" y="914400"/>
            <a:ext cx="5334001" cy="114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i="0" u="none" kern="1200">
                <a:solidFill>
                  <a:srgbClr val="631B0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endParaRPr lang="en-US" sz="24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3966"/>
            <a:ext cx="4953000" cy="3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685800"/>
            <a:ext cx="5029200" cy="5943600"/>
            <a:chOff x="-15241" y="685800"/>
            <a:chExt cx="5196841" cy="59436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1" y="5445224"/>
              <a:ext cx="5196841" cy="11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sudhanshus\Desktop\SM39310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4946094" cy="475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66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763000" y="6534150"/>
            <a:ext cx="38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 smtClean="0">
                <a:solidFill>
                  <a:srgbClr val="9B3937"/>
                </a:solidFill>
                <a:latin typeface="Book Antiqua" pitchFamily="18" charset="0"/>
              </a:rPr>
              <a:t>15</a:t>
            </a:r>
            <a:endParaRPr lang="en-US" sz="1500" dirty="0">
              <a:solidFill>
                <a:srgbClr val="9B3937"/>
              </a:solidFill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"/>
          <a:stretch/>
        </p:blipFill>
        <p:spPr bwMode="auto">
          <a:xfrm>
            <a:off x="228601" y="914400"/>
            <a:ext cx="8724899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228600"/>
            <a:ext cx="5461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Cambria" panose="02040503050406030204" pitchFamily="18" charset="0"/>
              </a:rPr>
              <a:t>PAO Grievance Status View ..(contd.)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743200"/>
            <a:ext cx="701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Segoe UI Semibold" pitchFamily="34" charset="0"/>
              </a:rPr>
              <a:t>THANK  YOU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2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7" y="152400"/>
            <a:ext cx="7924800" cy="685800"/>
          </a:xfrm>
        </p:spPr>
        <p:txBody>
          <a:bodyPr/>
          <a:lstStyle/>
          <a:p>
            <a:r>
              <a:rPr lang="en-US" sz="2400" b="1" dirty="0">
                <a:latin typeface="Cambria" pitchFamily="18" charset="0"/>
                <a:cs typeface="Times New Roman" pitchFamily="18" charset="0"/>
              </a:rPr>
              <a:t>Grievance Resolution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8229600" cy="318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IN" sz="3600" b="1" dirty="0" smtClean="0">
                <a:latin typeface="Cambria" pitchFamily="18" charset="0"/>
                <a:ea typeface="굴림"/>
                <a:cs typeface="Times New Roman" pitchFamily="18" charset="0"/>
              </a:rPr>
              <a:t> Grievance Resolution </a:t>
            </a:r>
            <a:r>
              <a:rPr lang="en-IN" sz="3600" b="1" dirty="0">
                <a:latin typeface="Cambria" pitchFamily="18" charset="0"/>
                <a:ea typeface="굴림"/>
                <a:cs typeface="Times New Roman" pitchFamily="18" charset="0"/>
              </a:rPr>
              <a:t>p</a:t>
            </a:r>
            <a:r>
              <a:rPr lang="en-IN" sz="3600" b="1" dirty="0" smtClean="0">
                <a:latin typeface="Cambria" pitchFamily="18" charset="0"/>
                <a:ea typeface="굴림"/>
                <a:cs typeface="Times New Roman" pitchFamily="18" charset="0"/>
              </a:rPr>
              <a:t>rocess in CRA system </a:t>
            </a:r>
            <a:r>
              <a:rPr lang="en-IN" sz="3600" b="1" dirty="0" smtClean="0">
                <a:latin typeface="Cambria" pitchFamily="18" charset="0"/>
                <a:ea typeface="굴림"/>
                <a:cs typeface="Times New Roman" pitchFamily="18" charset="0"/>
              </a:rPr>
              <a:t>for PAO</a:t>
            </a:r>
            <a:endParaRPr lang="en-IN" sz="3600" b="1" dirty="0">
              <a:latin typeface="Cambria" pitchFamily="18" charset="0"/>
              <a:ea typeface="굴림"/>
              <a:cs typeface="Times New Roman" pitchFamily="18" charset="0"/>
            </a:endParaRP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IN" sz="2600" dirty="0">
              <a:latin typeface="Cambria" pitchFamily="18" charset="0"/>
              <a:ea typeface="굴림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 t="14973" r="1605" b="4456"/>
          <a:stretch>
            <a:fillRect/>
          </a:stretch>
        </p:blipFill>
        <p:spPr bwMode="auto">
          <a:xfrm>
            <a:off x="381000" y="914400"/>
            <a:ext cx="8382000" cy="563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>
                <a:latin typeface="Cambria" panose="02040503050406030204" pitchFamily="18" charset="0"/>
              </a:rPr>
              <a:t>PAO Grievance Resolution </a:t>
            </a:r>
            <a:r>
              <a:rPr lang="en-US" sz="2400" b="1" dirty="0">
                <a:latin typeface="Cambria" panose="02040503050406030204" pitchFamily="18" charset="0"/>
              </a:rPr>
              <a:t>View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438400"/>
            <a:ext cx="1295400" cy="228600"/>
          </a:xfrm>
          <a:prstGeom prst="rect">
            <a:avLst/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63000" y="6534150"/>
            <a:ext cx="38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 smtClean="0">
                <a:solidFill>
                  <a:srgbClr val="9B3937"/>
                </a:solidFill>
                <a:latin typeface="Book Antiqua" pitchFamily="18" charset="0"/>
              </a:rPr>
              <a:t>8</a:t>
            </a:r>
            <a:endParaRPr lang="en-US" sz="1500" dirty="0">
              <a:solidFill>
                <a:srgbClr val="9B3937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20100" r="936" b="5528"/>
          <a:stretch>
            <a:fillRect/>
          </a:stretch>
        </p:blipFill>
        <p:spPr bwMode="auto">
          <a:xfrm>
            <a:off x="152401" y="838200"/>
            <a:ext cx="8686799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763000" y="6534150"/>
            <a:ext cx="38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 smtClean="0">
                <a:solidFill>
                  <a:srgbClr val="9B3937"/>
                </a:solidFill>
                <a:latin typeface="Book Antiqua" pitchFamily="18" charset="0"/>
              </a:rPr>
              <a:t>9</a:t>
            </a:r>
            <a:endParaRPr lang="en-US" sz="1500" dirty="0">
              <a:solidFill>
                <a:srgbClr val="9B3937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581400"/>
            <a:ext cx="457200" cy="228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76200"/>
            <a:ext cx="8001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>
                <a:latin typeface="Cambria" panose="02040503050406030204" pitchFamily="18" charset="0"/>
              </a:rPr>
              <a:t>PAO Grievance Resolution </a:t>
            </a:r>
            <a:r>
              <a:rPr lang="en-US" sz="2400" b="1" dirty="0">
                <a:latin typeface="Cambria" panose="02040503050406030204" pitchFamily="18" charset="0"/>
              </a:rPr>
              <a:t>View </a:t>
            </a:r>
            <a:r>
              <a:rPr lang="en-US" sz="2400" b="1" dirty="0" smtClean="0">
                <a:latin typeface="Cambria" panose="02040503050406030204" pitchFamily="18" charset="0"/>
              </a:rPr>
              <a:t>..(contd.)</a:t>
            </a:r>
            <a:endParaRPr lang="en-US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76200"/>
            <a:ext cx="8001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PAO Grievance Resolution View ..(contd.)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2198" r="1492" b="2802"/>
          <a:stretch>
            <a:fillRect/>
          </a:stretch>
        </p:blipFill>
        <p:spPr bwMode="auto">
          <a:xfrm>
            <a:off x="304800" y="838200"/>
            <a:ext cx="85344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763000" y="6534150"/>
            <a:ext cx="38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 smtClean="0">
                <a:solidFill>
                  <a:srgbClr val="9B3937"/>
                </a:solidFill>
                <a:latin typeface="Book Antiqua" pitchFamily="18" charset="0"/>
              </a:rPr>
              <a:t>10</a:t>
            </a:r>
            <a:endParaRPr lang="en-US" sz="1500" dirty="0">
              <a:solidFill>
                <a:srgbClr val="9B3937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6172200"/>
            <a:ext cx="457200" cy="228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7970520" cy="685800"/>
          </a:xfrm>
        </p:spPr>
        <p:txBody>
          <a:bodyPr/>
          <a:lstStyle/>
          <a:p>
            <a:r>
              <a:rPr lang="en-US" sz="2400" b="1" dirty="0">
                <a:latin typeface="Cambria" panose="02040503050406030204" pitchFamily="18" charset="0"/>
              </a:rPr>
              <a:t>PAO Grievance Resolution View ..(contd.)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6484" r="1611" b="13187"/>
          <a:stretch>
            <a:fillRect/>
          </a:stretch>
        </p:blipFill>
        <p:spPr bwMode="auto">
          <a:xfrm>
            <a:off x="228600" y="9906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33800" y="2895600"/>
            <a:ext cx="1676400" cy="381000"/>
          </a:xfrm>
          <a:prstGeom prst="rect">
            <a:avLst/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763000" y="6534150"/>
            <a:ext cx="38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 smtClean="0">
                <a:solidFill>
                  <a:srgbClr val="9B3937"/>
                </a:solidFill>
                <a:latin typeface="Book Antiqua" pitchFamily="18" charset="0"/>
              </a:rPr>
              <a:t>11</a:t>
            </a:r>
            <a:endParaRPr lang="en-US" sz="1500" dirty="0">
              <a:solidFill>
                <a:srgbClr val="9B3937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" y="76200"/>
            <a:ext cx="7924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>
                <a:latin typeface="Cambria" panose="02040503050406030204" pitchFamily="18" charset="0"/>
              </a:rPr>
              <a:t>PAO Grievance Status </a:t>
            </a:r>
            <a:r>
              <a:rPr lang="en-US" sz="2400" b="1" dirty="0">
                <a:latin typeface="Cambria" panose="02040503050406030204" pitchFamily="18" charset="0"/>
              </a:rPr>
              <a:t>View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63000" y="6534150"/>
            <a:ext cx="38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 smtClean="0">
                <a:solidFill>
                  <a:srgbClr val="9B3937"/>
                </a:solidFill>
                <a:latin typeface="Book Antiqua" pitchFamily="18" charset="0"/>
              </a:rPr>
              <a:t>12</a:t>
            </a:r>
            <a:endParaRPr lang="en-US" sz="1500" dirty="0">
              <a:solidFill>
                <a:srgbClr val="9B3937"/>
              </a:solidFill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48700" cy="561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057400"/>
            <a:ext cx="990600" cy="228600"/>
          </a:xfrm>
          <a:prstGeom prst="rect">
            <a:avLst/>
          </a:prstGeom>
          <a:solidFill>
            <a:schemeClr val="accent1">
              <a:lumMod val="50000"/>
              <a:lumOff val="50000"/>
              <a:alpha val="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52400"/>
            <a:ext cx="80010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PAO Grievance Status View </a:t>
            </a:r>
            <a:r>
              <a:rPr lang="en-US" sz="2400" b="1" dirty="0" smtClean="0">
                <a:latin typeface="Cambria" panose="02040503050406030204" pitchFamily="18" charset="0"/>
              </a:rPr>
              <a:t>..(contd.)</a:t>
            </a:r>
            <a:endParaRPr lang="en-US" sz="24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763000" y="6534150"/>
            <a:ext cx="38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 smtClean="0">
                <a:solidFill>
                  <a:srgbClr val="9B3937"/>
                </a:solidFill>
                <a:latin typeface="Book Antiqua" pitchFamily="18" charset="0"/>
              </a:rPr>
              <a:t>13</a:t>
            </a:r>
            <a:endParaRPr lang="en-US" sz="1500" dirty="0">
              <a:solidFill>
                <a:srgbClr val="9B3937"/>
              </a:solidFill>
              <a:latin typeface="Book Antiqu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r="2000" b="3330"/>
          <a:stretch/>
        </p:blipFill>
        <p:spPr bwMode="auto">
          <a:xfrm>
            <a:off x="381000" y="914400"/>
            <a:ext cx="8490348" cy="5410200"/>
          </a:xfrm>
          <a:prstGeom prst="rect">
            <a:avLst/>
          </a:prstGeom>
          <a:noFill/>
          <a:ln w="9525">
            <a:solidFill>
              <a:schemeClr val="tx1">
                <a:alpha val="8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87800" y="4114800"/>
            <a:ext cx="1524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52400"/>
            <a:ext cx="80010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PAO Grievance Status View ..(contd.)</a:t>
            </a:r>
            <a:endParaRPr lang="en-US" sz="24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763000" y="6534150"/>
            <a:ext cx="38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 smtClean="0">
                <a:solidFill>
                  <a:srgbClr val="9B3937"/>
                </a:solidFill>
                <a:latin typeface="Book Antiqua" pitchFamily="18" charset="0"/>
              </a:rPr>
              <a:t>14</a:t>
            </a:r>
            <a:endParaRPr lang="en-US" sz="1500" dirty="0">
              <a:solidFill>
                <a:srgbClr val="9B3937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98145"/>
            <a:ext cx="8763000" cy="553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0" y="49530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295900"/>
            <a:ext cx="838200" cy="2372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SDL">
  <a:themeElements>
    <a:clrScheme name="nsdl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500000"/>
      </a:accent1>
      <a:accent2>
        <a:srgbClr val="8E0000"/>
      </a:accent2>
      <a:accent3>
        <a:srgbClr val="B34101"/>
      </a:accent3>
      <a:accent4>
        <a:srgbClr val="F45E02"/>
      </a:accent4>
      <a:accent5>
        <a:srgbClr val="FF8C2D"/>
      </a:accent5>
      <a:accent6>
        <a:srgbClr val="FFBC43"/>
      </a:accent6>
      <a:hlink>
        <a:srgbClr val="421300"/>
      </a:hlink>
      <a:folHlink>
        <a:srgbClr val="C86400"/>
      </a:folHlink>
    </a:clrScheme>
    <a:fontScheme name="Helvetica">
      <a:majorFont>
        <a:latin typeface="Helvetica 65 Medium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0"/>
          </a:schemeClr>
        </a:solidFill>
        <a:ln w="28575">
          <a:solidFill>
            <a:schemeClr val="accent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Subscriber Maintenance Final_DS</Template>
  <TotalTime>1553</TotalTime>
  <Words>121</Words>
  <Application>Microsoft Office PowerPoint</Application>
  <PresentationFormat>On-screen Show (4:3)</PresentationFormat>
  <Paragraphs>28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Custom Design</vt:lpstr>
      <vt:lpstr>NSDL</vt:lpstr>
      <vt:lpstr>PowerPoint Presentation</vt:lpstr>
      <vt:lpstr>Grievance Resolution Process</vt:lpstr>
      <vt:lpstr>PAO Grievance Resolution View </vt:lpstr>
      <vt:lpstr>PAO Grievance Resolution View ..(contd.)</vt:lpstr>
      <vt:lpstr>PAO Grievance Resolution View ..(contd.)</vt:lpstr>
      <vt:lpstr>PAO Grievance Resolution View ..(contd.)</vt:lpstr>
      <vt:lpstr>PAO Grievance Status View </vt:lpstr>
      <vt:lpstr>PAO Grievance Status View ..(contd.)</vt:lpstr>
      <vt:lpstr>PAO Grievance Status View ..(contd.)</vt:lpstr>
      <vt:lpstr>PowerPoint Presentation</vt:lpstr>
      <vt:lpstr>PowerPoint Presentation</vt:lpstr>
    </vt:vector>
  </TitlesOfParts>
  <Company>NSDL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PrasenjitM</dc:creator>
  <cp:lastModifiedBy>Sunny Solomon Gonsalves</cp:lastModifiedBy>
  <cp:revision>207</cp:revision>
  <dcterms:created xsi:type="dcterms:W3CDTF">2013-11-20T08:48:14Z</dcterms:created>
  <dcterms:modified xsi:type="dcterms:W3CDTF">2017-01-16T12:03:28Z</dcterms:modified>
</cp:coreProperties>
</file>